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EB Garamond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EBGaramond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EBGaramond-italic.fntdata"/><Relationship Id="rId14" Type="http://schemas.openxmlformats.org/officeDocument/2006/relationships/slide" Target="slides/slide8.xml"/><Relationship Id="rId36" Type="http://schemas.openxmlformats.org/officeDocument/2006/relationships/font" Target="fonts/EBGaramon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EBGaramon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e8fa2279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e8fa227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e8fa22791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e8fa22791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Microbes do photosynthesis and nutrient cycling that are essential for the rest of the ocean.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e8fa22791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e8fa22791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e8fa2279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e8fa2279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e8fa22791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e8fa22791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8fa22791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e8fa22791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e8fa22791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e8fa22791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e8fa22791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e8fa22791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e8fa2279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e8fa2279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e8fa22791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e8fa22791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e8fa22791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e8fa22791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Basically, you are trying to re-create the environment that the microbes came from in order to have an environment suitable for the microbes to be grown in.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e8fa22791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e8fa22791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Icebreaker - name + favorite marine organism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counts as an organism?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Opening Discussion - What is a marine microbiome?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e8fa22791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e8fa22791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SEQUENCE !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e8fa22791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e8fa2279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e8fa22791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e8fa22791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e8fa22791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e8fa22791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e8fa22791_0_7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e8fa22791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e8fa22791_0_5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e8fa22791_0_5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e8fa22791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e8fa22791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e8fa22791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e8fa22791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e8fa22791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e8fa22791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e8fa22791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e8fa22791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e8fa2279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e8fa2279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e8fa2279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e8fa2279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Write on the board.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reinforce notion of “biome”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be in unexpected places too like kitchen sink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e8fa2279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e8fa2279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e8fa22791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e8fa22791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e8fa22791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e8fa22791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out things like the sun, exports, information in the second diagram.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diagram and is more complex and therefore more like the ocean - things interact at different levels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e8fa2279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e8fa2279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different interactions?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Biofilming (microorganisms attaching together to create a large, visible film)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Rain (water cycle, e.g. mountain water that carries different organisms/compounds in it)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Industrial Work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Font typeface="EB Garamond"/>
              <a:buNone/>
              <a:defRPr sz="52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 sz="28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EB Garamond"/>
              <a:buNone/>
              <a:defRPr sz="36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EB Garamond"/>
              <a:buChar char="●"/>
              <a:defRPr sz="14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EB Garamond"/>
              <a:buNone/>
              <a:defRPr sz="24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■"/>
              <a:defRPr sz="1200">
                <a:latin typeface="EB Garamond"/>
                <a:ea typeface="EB Garamond"/>
                <a:cs typeface="EB Garamond"/>
                <a:sym typeface="EB Garamond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●"/>
              <a:defRPr sz="1200">
                <a:latin typeface="EB Garamond"/>
                <a:ea typeface="EB Garamond"/>
                <a:cs typeface="EB Garamond"/>
                <a:sym typeface="EB Garamond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Font typeface="EB Garamond"/>
              <a:buChar char="○"/>
              <a:defRPr sz="1200">
                <a:latin typeface="EB Garamond"/>
                <a:ea typeface="EB Garamond"/>
                <a:cs typeface="EB Garamond"/>
                <a:sym typeface="EB Garamond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EB Garamond"/>
              <a:buNone/>
              <a:defRPr sz="48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Font typeface="EB Garamond"/>
              <a:buNone/>
              <a:defRPr sz="4200"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B Garamond"/>
              <a:buNone/>
              <a:defRPr sz="21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None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EB Garamond"/>
              <a:buNone/>
              <a:defRPr sz="12000">
                <a:latin typeface="EB Garamond"/>
                <a:ea typeface="EB Garamond"/>
                <a:cs typeface="EB Garamond"/>
                <a:sym typeface="EB Garamon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○"/>
              <a:defRPr>
                <a:latin typeface="EB Garamond"/>
                <a:ea typeface="EB Garamond"/>
                <a:cs typeface="EB Garamond"/>
                <a:sym typeface="EB Garamond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■"/>
              <a:defRPr>
                <a:latin typeface="EB Garamond"/>
                <a:ea typeface="EB Garamond"/>
                <a:cs typeface="EB Garamond"/>
                <a:sym typeface="EB Garamond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Font typeface="EB Garamond"/>
              <a:buChar char="●"/>
              <a:defRPr>
                <a:latin typeface="EB Garamond"/>
                <a:ea typeface="EB Garamond"/>
                <a:cs typeface="EB Garamond"/>
                <a:sym typeface="EB Garamond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17.jpg"/><Relationship Id="rId5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/>
          <p:nvPr/>
        </p:nvSpPr>
        <p:spPr>
          <a:xfrm>
            <a:off x="17025" y="0"/>
            <a:ext cx="9144000" cy="5143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 amt="47000"/>
          </a:blip>
          <a:srcRect b="14573" l="-219" r="607" t="0"/>
          <a:stretch/>
        </p:blipFill>
        <p:spPr>
          <a:xfrm>
            <a:off x="17025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5"/>
          <p:cNvSpPr txBox="1"/>
          <p:nvPr/>
        </p:nvSpPr>
        <p:spPr>
          <a:xfrm>
            <a:off x="1645550" y="1689750"/>
            <a:ext cx="6029100" cy="9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Bring Your Own Water</a:t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102" name="Google Shape;102;p25"/>
          <p:cNvSpPr txBox="1"/>
          <p:nvPr/>
        </p:nvSpPr>
        <p:spPr>
          <a:xfrm>
            <a:off x="2186550" y="3346575"/>
            <a:ext cx="47709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Devora Najjar and Tricia Shi</a:t>
            </a:r>
            <a:endParaRPr sz="16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Developed by: Avery Normandin and Devora Najjar</a:t>
            </a:r>
            <a:endParaRPr sz="16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4"/>
          <p:cNvPicPr preferRelativeResize="0"/>
          <p:nvPr/>
        </p:nvPicPr>
        <p:blipFill rotWithShape="1">
          <a:blip r:embed="rId3">
            <a:alphaModFix/>
          </a:blip>
          <a:srcRect b="6415" l="0" r="368" t="4226"/>
          <a:stretch/>
        </p:blipFill>
        <p:spPr>
          <a:xfrm>
            <a:off x="663338" y="38325"/>
            <a:ext cx="7817325" cy="50668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4"/>
          <p:cNvSpPr txBox="1"/>
          <p:nvPr/>
        </p:nvSpPr>
        <p:spPr>
          <a:xfrm>
            <a:off x="170300" y="38325"/>
            <a:ext cx="72213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We are at the mercy of microbes.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773" y="777625"/>
            <a:ext cx="5677852" cy="413064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Activity: Drawing the Marine Ecosystem of Hong Kong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62" y="768875"/>
            <a:ext cx="8221273" cy="39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Activity: Scales of the Ocean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900" y="1201375"/>
            <a:ext cx="1679725" cy="32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8450" y="1724788"/>
            <a:ext cx="5490600" cy="219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Activity: </a:t>
            </a: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Culturing Marine Microbes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Activity: BioArt with Vibrio fischeri 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181" name="Google Shape;181;p38"/>
          <p:cNvPicPr preferRelativeResize="0"/>
          <p:nvPr/>
        </p:nvPicPr>
        <p:blipFill rotWithShape="1">
          <a:blip r:embed="rId3">
            <a:alphaModFix/>
          </a:blip>
          <a:srcRect b="0" l="13417" r="14249" t="0"/>
          <a:stretch/>
        </p:blipFill>
        <p:spPr>
          <a:xfrm>
            <a:off x="629475" y="1035725"/>
            <a:ext cx="3769876" cy="361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100" y="1037238"/>
            <a:ext cx="3769875" cy="3612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Day I Schedule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88" name="Google Shape;188;p39"/>
          <p:cNvSpPr txBox="1"/>
          <p:nvPr>
            <p:ph idx="1" type="body"/>
          </p:nvPr>
        </p:nvSpPr>
        <p:spPr>
          <a:xfrm>
            <a:off x="311700" y="945400"/>
            <a:ext cx="8520600" cy="3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9:30 AM - 9:40 AM		Activity: Names + Icebreakers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9:</a:t>
            </a: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40 AM</a:t>
            </a: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 - 10:00 AM	Discussion: Marine microbiology, ecology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10:00 AM - 10:15 AM	Activity: “What is an Ecosystem?” Drawings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10:15 AM - 10:30 AM	BREAK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10:30 AM - 10:50 AM	Activity: Ocean Across Scales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10:50 AM - 11:05 AM	Discussion: Debrief activities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11:05 AM - 11:4 5AM	Activity: Cultivating Microorganisms, Bio-Art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11:45 AM - 12:00 PM	Discussion: Predict cultivation results, Add to ecosystem drawings 	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/>
          <p:nvPr/>
        </p:nvSpPr>
        <p:spPr>
          <a:xfrm>
            <a:off x="17025" y="0"/>
            <a:ext cx="9144000" cy="5143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40"/>
          <p:cNvPicPr preferRelativeResize="0"/>
          <p:nvPr/>
        </p:nvPicPr>
        <p:blipFill rotWithShape="1">
          <a:blip r:embed="rId3">
            <a:alphaModFix amt="47000"/>
          </a:blip>
          <a:srcRect b="14573" l="-219" r="607" t="0"/>
          <a:stretch/>
        </p:blipFill>
        <p:spPr>
          <a:xfrm>
            <a:off x="17025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0"/>
          <p:cNvSpPr txBox="1"/>
          <p:nvPr/>
        </p:nvSpPr>
        <p:spPr>
          <a:xfrm>
            <a:off x="204375" y="1071750"/>
            <a:ext cx="60291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Bring Your Own Water</a:t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313625" y="2238450"/>
            <a:ext cx="54843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Day 2 -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Diving Deeper into the Marine Microbiome</a:t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Objectives 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02" name="Google Shape;202;p41"/>
          <p:cNvSpPr txBox="1"/>
          <p:nvPr/>
        </p:nvSpPr>
        <p:spPr>
          <a:xfrm>
            <a:off x="397350" y="872400"/>
            <a:ext cx="83493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1. </a:t>
            </a:r>
            <a:r>
              <a:rPr b="1" i="1"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Predict</a:t>
            </a:r>
            <a:r>
              <a:rPr i="1"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how environmental conditions (presence of nutrients, temperature, pH, etc.) impact a marine ecosystem and the organisms it harbors</a:t>
            </a:r>
            <a:endParaRPr sz="18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2. </a:t>
            </a:r>
            <a:r>
              <a:rPr b="1" i="1"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Develop</a:t>
            </a: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testable hypotheses, as well as design experiments capable of garnering data which address these hypotheses</a:t>
            </a:r>
            <a:endParaRPr sz="18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3. </a:t>
            </a:r>
            <a:r>
              <a:rPr b="1" i="1"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Visualize</a:t>
            </a: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data in a meaningful, concise, and informative way</a:t>
            </a:r>
            <a:endParaRPr sz="18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4. </a:t>
            </a:r>
            <a:r>
              <a:rPr b="1" i="1"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Present</a:t>
            </a: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scientific data to a general audience in a compelling manner</a:t>
            </a:r>
            <a:endParaRPr sz="18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5. </a:t>
            </a:r>
            <a:r>
              <a:rPr b="1" i="1"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Speculate</a:t>
            </a: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future research questions based on preliminary inquiries</a:t>
            </a:r>
            <a:endParaRPr sz="18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Guiding Questions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08" name="Google Shape;208;p42"/>
          <p:cNvSpPr txBox="1"/>
          <p:nvPr>
            <p:ph idx="1" type="body"/>
          </p:nvPr>
        </p:nvSpPr>
        <p:spPr>
          <a:xfrm>
            <a:off x="216300" y="863550"/>
            <a:ext cx="8711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1.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What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techniques are used to visualize marine microbes?  Are these methods comprehensive, and if not, how can these microbes be accounted for?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2.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What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are common methods for microbiome monitoring? Are these monitoring methods identical across different environments (soil, water, gut)?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3.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How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does interest in or question about the marine microbiome turn into a testable hypothesis?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4.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How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do you decide on the proper scope and parameters of an experiment (sample size, replicates, time points, dilutions)?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5. </a:t>
            </a:r>
            <a:r>
              <a:rPr b="1" lang="en">
                <a:solidFill>
                  <a:srgbClr val="000000"/>
                </a:solidFill>
                <a:highlight>
                  <a:srgbClr val="FFFFFF"/>
                </a:highlight>
              </a:rPr>
              <a:t>How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do you visualize experimental results in a way that highlights the key information learned through the experiment?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3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21721" y="0"/>
            <a:ext cx="910055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Review: </a:t>
            </a:r>
            <a:r>
              <a:rPr lang="en">
                <a:highlight>
                  <a:srgbClr val="FFFFFF"/>
                </a:highlight>
              </a:rPr>
              <a:t>Culturing Marine Microbes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15" name="Google Shape;215;p43"/>
          <p:cNvPicPr preferRelativeResize="0"/>
          <p:nvPr/>
        </p:nvPicPr>
        <p:blipFill rotWithShape="1">
          <a:blip r:embed="rId4">
            <a:alphaModFix/>
          </a:blip>
          <a:srcRect b="19717" l="9832" r="4668" t="16697"/>
          <a:stretch/>
        </p:blipFill>
        <p:spPr>
          <a:xfrm>
            <a:off x="1274400" y="1243675"/>
            <a:ext cx="3208177" cy="3181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3"/>
          <p:cNvPicPr preferRelativeResize="0"/>
          <p:nvPr/>
        </p:nvPicPr>
        <p:blipFill rotWithShape="1">
          <a:blip r:embed="rId5">
            <a:alphaModFix/>
          </a:blip>
          <a:srcRect b="0" l="0" r="0" t="7612"/>
          <a:stretch/>
        </p:blipFill>
        <p:spPr>
          <a:xfrm>
            <a:off x="4954200" y="1243675"/>
            <a:ext cx="2582617" cy="318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/>
          <p:nvPr/>
        </p:nvSpPr>
        <p:spPr>
          <a:xfrm>
            <a:off x="17025" y="0"/>
            <a:ext cx="9144000" cy="51435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6"/>
          <p:cNvPicPr preferRelativeResize="0"/>
          <p:nvPr/>
        </p:nvPicPr>
        <p:blipFill rotWithShape="1">
          <a:blip r:embed="rId3">
            <a:alphaModFix amt="47000"/>
          </a:blip>
          <a:srcRect b="14573" l="-219" r="607" t="0"/>
          <a:stretch/>
        </p:blipFill>
        <p:spPr>
          <a:xfrm>
            <a:off x="17025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6"/>
          <p:cNvSpPr txBox="1"/>
          <p:nvPr/>
        </p:nvSpPr>
        <p:spPr>
          <a:xfrm>
            <a:off x="204375" y="1071750"/>
            <a:ext cx="6029100" cy="17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Bring Your Own Water</a:t>
            </a:r>
            <a:endParaRPr sz="48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110" name="Google Shape;110;p26"/>
          <p:cNvSpPr txBox="1"/>
          <p:nvPr/>
        </p:nvSpPr>
        <p:spPr>
          <a:xfrm>
            <a:off x="313625" y="2238450"/>
            <a:ext cx="5051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Day I - 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Understanding the Marine Microbiome</a:t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4"/>
          <p:cNvPicPr preferRelativeResize="0"/>
          <p:nvPr/>
        </p:nvPicPr>
        <p:blipFill rotWithShape="1">
          <a:blip r:embed="rId3">
            <a:alphaModFix amt="60000"/>
          </a:blip>
          <a:srcRect b="0" l="0" r="0" t="4205"/>
          <a:stretch/>
        </p:blipFill>
        <p:spPr>
          <a:xfrm>
            <a:off x="0" y="0"/>
            <a:ext cx="9144001" cy="519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4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How do we probe the unculturable?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23" name="Google Shape;223;p44"/>
          <p:cNvSpPr txBox="1"/>
          <p:nvPr>
            <p:ph idx="1" type="body"/>
          </p:nvPr>
        </p:nvSpPr>
        <p:spPr>
          <a:xfrm>
            <a:off x="311700" y="1475050"/>
            <a:ext cx="85206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DNA Sequencing technology has vastly improved our ability to understand the multitude of microbes present, because we do not need to culture the sample to get results! </a:t>
            </a:r>
            <a:endParaRPr sz="2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24" name="Google Shape;224;p44"/>
          <p:cNvSpPr txBox="1"/>
          <p:nvPr/>
        </p:nvSpPr>
        <p:spPr>
          <a:xfrm>
            <a:off x="378750" y="3073900"/>
            <a:ext cx="83865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This technique has opened the eyes of scientists how much more vast the microbial world is than we could ever imagine!</a:t>
            </a:r>
            <a:endParaRPr sz="2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An example workflow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45"/>
          <p:cNvPicPr preferRelativeResize="0"/>
          <p:nvPr/>
        </p:nvPicPr>
        <p:blipFill rotWithShape="1">
          <a:blip r:embed="rId3">
            <a:alphaModFix/>
          </a:blip>
          <a:srcRect b="2543" l="0" r="0" t="0"/>
          <a:stretch/>
        </p:blipFill>
        <p:spPr>
          <a:xfrm>
            <a:off x="904375" y="572700"/>
            <a:ext cx="7335251" cy="42946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5"/>
          <p:cNvSpPr txBox="1"/>
          <p:nvPr/>
        </p:nvSpPr>
        <p:spPr>
          <a:xfrm>
            <a:off x="828175" y="4835225"/>
            <a:ext cx="6789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Dionisi, Hebe M., Mariana Lozada, and Nelda L. Olivera. "Bioprospection of marine microorganisms: biotechnological applications and methods." </a:t>
            </a:r>
            <a:r>
              <a:rPr i="1"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Revista argentina de microbiología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44.1 (2012): 49-60.</a:t>
            </a:r>
            <a:endParaRPr sz="60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6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What is considered at the “macroscopic” scale?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6"/>
          <p:cNvSpPr txBox="1"/>
          <p:nvPr>
            <p:ph idx="1" type="body"/>
          </p:nvPr>
        </p:nvSpPr>
        <p:spPr>
          <a:xfrm>
            <a:off x="311700" y="910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highlight>
                  <a:srgbClr val="FFFFFF"/>
                </a:highlight>
              </a:rPr>
              <a:t>Macroscopic particles are anything that can be seen with the naked eye (no magnification!)</a:t>
            </a:r>
            <a:endParaRPr sz="22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38" name="Google Shape;2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325" y="2517275"/>
            <a:ext cx="6532076" cy="245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6"/>
          <p:cNvSpPr txBox="1"/>
          <p:nvPr/>
        </p:nvSpPr>
        <p:spPr>
          <a:xfrm>
            <a:off x="311700" y="2003450"/>
            <a:ext cx="81885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It’s usually anything found in the ocean that is 1mm or larger</a:t>
            </a:r>
            <a:endParaRPr/>
          </a:p>
        </p:txBody>
      </p:sp>
      <p:sp>
        <p:nvSpPr>
          <p:cNvPr id="240" name="Google Shape;240;p46"/>
          <p:cNvSpPr/>
          <p:nvPr/>
        </p:nvSpPr>
        <p:spPr>
          <a:xfrm>
            <a:off x="2876350" y="2483750"/>
            <a:ext cx="9246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6"/>
          <p:cNvSpPr/>
          <p:nvPr/>
        </p:nvSpPr>
        <p:spPr>
          <a:xfrm>
            <a:off x="5293175" y="4088700"/>
            <a:ext cx="9246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6"/>
          <p:cNvSpPr/>
          <p:nvPr/>
        </p:nvSpPr>
        <p:spPr>
          <a:xfrm>
            <a:off x="6999400" y="4088700"/>
            <a:ext cx="9246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6"/>
          <p:cNvSpPr/>
          <p:nvPr/>
        </p:nvSpPr>
        <p:spPr>
          <a:xfrm>
            <a:off x="6126250" y="4088700"/>
            <a:ext cx="9246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6"/>
          <p:cNvSpPr/>
          <p:nvPr/>
        </p:nvSpPr>
        <p:spPr>
          <a:xfrm>
            <a:off x="1260325" y="4088700"/>
            <a:ext cx="924600" cy="8877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Macroscopic Marine Particulates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50" name="Google Shape;250;p47"/>
          <p:cNvPicPr preferRelativeResize="0"/>
          <p:nvPr/>
        </p:nvPicPr>
        <p:blipFill rotWithShape="1">
          <a:blip r:embed="rId3">
            <a:alphaModFix/>
          </a:blip>
          <a:srcRect b="0" l="5507" r="21547" t="0"/>
          <a:stretch/>
        </p:blipFill>
        <p:spPr>
          <a:xfrm>
            <a:off x="591562" y="1118775"/>
            <a:ext cx="2179200" cy="14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7"/>
          <p:cNvSpPr txBox="1"/>
          <p:nvPr/>
        </p:nvSpPr>
        <p:spPr>
          <a:xfrm>
            <a:off x="562175" y="2557075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Algae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52" name="Google Shape;252;p47"/>
          <p:cNvPicPr preferRelativeResize="0"/>
          <p:nvPr/>
        </p:nvPicPr>
        <p:blipFill rotWithShape="1">
          <a:blip r:embed="rId4">
            <a:alphaModFix/>
          </a:blip>
          <a:srcRect b="10047" l="0" r="0" t="0"/>
          <a:stretch/>
        </p:blipFill>
        <p:spPr>
          <a:xfrm>
            <a:off x="3531200" y="1118777"/>
            <a:ext cx="2042161" cy="147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7"/>
          <p:cNvSpPr txBox="1"/>
          <p:nvPr/>
        </p:nvSpPr>
        <p:spPr>
          <a:xfrm>
            <a:off x="3447963" y="2557075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Fecal pellets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54" name="Google Shape;25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3763" y="1119463"/>
            <a:ext cx="2028100" cy="147027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7"/>
          <p:cNvSpPr txBox="1"/>
          <p:nvPr/>
        </p:nvSpPr>
        <p:spPr>
          <a:xfrm>
            <a:off x="6219175" y="2557075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Marine snow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56" name="Google Shape;256;p47"/>
          <p:cNvSpPr txBox="1"/>
          <p:nvPr/>
        </p:nvSpPr>
        <p:spPr>
          <a:xfrm>
            <a:off x="562163" y="4545750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Copepods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57" name="Google Shape;257;p47"/>
          <p:cNvPicPr preferRelativeResize="0"/>
          <p:nvPr/>
        </p:nvPicPr>
        <p:blipFill rotWithShape="1">
          <a:blip r:embed="rId6">
            <a:alphaModFix/>
          </a:blip>
          <a:srcRect b="0" l="8489" r="8605" t="0"/>
          <a:stretch/>
        </p:blipFill>
        <p:spPr>
          <a:xfrm>
            <a:off x="3538237" y="2985538"/>
            <a:ext cx="2028080" cy="161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7"/>
          <p:cNvSpPr txBox="1"/>
          <p:nvPr/>
        </p:nvSpPr>
        <p:spPr>
          <a:xfrm>
            <a:off x="3390688" y="4545750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Daphnia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259" name="Google Shape;259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575" y="2974113"/>
            <a:ext cx="2179200" cy="163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7"/>
          <p:cNvPicPr preferRelativeResize="0"/>
          <p:nvPr/>
        </p:nvPicPr>
        <p:blipFill rotWithShape="1">
          <a:blip r:embed="rId8">
            <a:alphaModFix/>
          </a:blip>
          <a:srcRect b="0" l="3917" r="6836" t="6742"/>
          <a:stretch/>
        </p:blipFill>
        <p:spPr>
          <a:xfrm>
            <a:off x="6270138" y="2974125"/>
            <a:ext cx="2106672" cy="16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47"/>
          <p:cNvSpPr txBox="1"/>
          <p:nvPr/>
        </p:nvSpPr>
        <p:spPr>
          <a:xfrm>
            <a:off x="6243513" y="4545750"/>
            <a:ext cx="2208600" cy="2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Amphipods</a:t>
            </a:r>
            <a:endParaRPr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Carbon Cycle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67" name="Google Shape;26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149" y="675375"/>
            <a:ext cx="6893700" cy="439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8"/>
          <p:cNvSpPr/>
          <p:nvPr/>
        </p:nvSpPr>
        <p:spPr>
          <a:xfrm>
            <a:off x="2208600" y="2979325"/>
            <a:ext cx="2098500" cy="2058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8"/>
          <p:cNvSpPr/>
          <p:nvPr/>
        </p:nvSpPr>
        <p:spPr>
          <a:xfrm>
            <a:off x="4307100" y="792775"/>
            <a:ext cx="1724400" cy="12915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8"/>
          <p:cNvSpPr txBox="1"/>
          <p:nvPr/>
        </p:nvSpPr>
        <p:spPr>
          <a:xfrm>
            <a:off x="1144650" y="4941600"/>
            <a:ext cx="42264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http://mostlyopenocean.blogspot.com/2012/01/deep-sea-diversity.html</a:t>
            </a:r>
            <a:endParaRPr sz="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463" y="899126"/>
            <a:ext cx="6841075" cy="334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9"/>
          <p:cNvSpPr txBox="1"/>
          <p:nvPr/>
        </p:nvSpPr>
        <p:spPr>
          <a:xfrm>
            <a:off x="1090550" y="4292050"/>
            <a:ext cx="6438900" cy="7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Ellenberg, Hermann, et al. </a:t>
            </a:r>
            <a:r>
              <a:rPr i="1"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Biological monitoring: signals from the environment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. No. 333.95 B615bi. GTZ, Eschborn (Alemania), 1991.</a:t>
            </a:r>
            <a:endParaRPr sz="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7" name="Google Shape;277;p49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Bioindicators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0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Activity: </a:t>
            </a:r>
            <a:r>
              <a:rPr lang="en">
                <a:highlight>
                  <a:srgbClr val="FFFFFF"/>
                </a:highlight>
              </a:rPr>
              <a:t>Bioindicators 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83" name="Google Shape;283;p50"/>
          <p:cNvSpPr txBox="1"/>
          <p:nvPr>
            <p:ph idx="1" type="body"/>
          </p:nvPr>
        </p:nvSpPr>
        <p:spPr>
          <a:xfrm>
            <a:off x="311700" y="953700"/>
            <a:ext cx="3970500" cy="3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Set up controls for the experiment &amp;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develop a  hypothesis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284" name="Google Shape;2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03" y="2051403"/>
            <a:ext cx="3091300" cy="22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025" y="2495475"/>
            <a:ext cx="366550" cy="2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3775" y="2495475"/>
            <a:ext cx="366550" cy="2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525" y="2495475"/>
            <a:ext cx="366550" cy="2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5275" y="2495475"/>
            <a:ext cx="366550" cy="26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0"/>
          <p:cNvSpPr txBox="1"/>
          <p:nvPr>
            <p:ph idx="1" type="body"/>
          </p:nvPr>
        </p:nvSpPr>
        <p:spPr>
          <a:xfrm>
            <a:off x="4663400" y="953700"/>
            <a:ext cx="348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Test environmental stimuli to see how it affects the Daphnia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Example stimuli: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Heat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Citric acid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Salt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" sz="2000">
                <a:solidFill>
                  <a:srgbClr val="000000"/>
                </a:solidFill>
                <a:highlight>
                  <a:srgbClr val="FFFFFF"/>
                </a:highlight>
              </a:rPr>
              <a:t>Caffeine </a:t>
            </a:r>
            <a:endParaRPr sz="20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Activity: </a:t>
            </a:r>
            <a:r>
              <a:rPr lang="en">
                <a:highlight>
                  <a:srgbClr val="FFFFFF"/>
                </a:highlight>
              </a:rPr>
              <a:t>Bioindicator 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295" name="Google Shape;295;p51"/>
          <p:cNvPicPr preferRelativeResize="0"/>
          <p:nvPr/>
        </p:nvPicPr>
        <p:blipFill rotWithShape="1">
          <a:blip r:embed="rId3">
            <a:alphaModFix/>
          </a:blip>
          <a:srcRect b="3401" l="17588" r="19506" t="2621"/>
          <a:stretch/>
        </p:blipFill>
        <p:spPr>
          <a:xfrm>
            <a:off x="1366663" y="1540975"/>
            <a:ext cx="2106918" cy="314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1"/>
          <p:cNvPicPr preferRelativeResize="0"/>
          <p:nvPr/>
        </p:nvPicPr>
        <p:blipFill rotWithShape="1">
          <a:blip r:embed="rId4">
            <a:alphaModFix/>
          </a:blip>
          <a:srcRect b="16805" l="12242" r="0" t="9420"/>
          <a:stretch/>
        </p:blipFill>
        <p:spPr>
          <a:xfrm>
            <a:off x="4969587" y="1540975"/>
            <a:ext cx="2807754" cy="314737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1"/>
          <p:cNvSpPr txBox="1"/>
          <p:nvPr/>
        </p:nvSpPr>
        <p:spPr>
          <a:xfrm>
            <a:off x="1176175" y="943300"/>
            <a:ext cx="24879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Light Microscope</a:t>
            </a:r>
            <a:endParaRPr/>
          </a:p>
        </p:txBody>
      </p:sp>
      <p:sp>
        <p:nvSpPr>
          <p:cNvPr id="298" name="Google Shape;298;p51"/>
          <p:cNvSpPr txBox="1"/>
          <p:nvPr/>
        </p:nvSpPr>
        <p:spPr>
          <a:xfrm>
            <a:off x="5229700" y="943300"/>
            <a:ext cx="24879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Webcam</a:t>
            </a:r>
            <a:r>
              <a:rPr lang="en" sz="22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Microscope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Day II Schedule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304" name="Google Shape;304;p52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9:35 AM - 9:40 AM		Review Vocab + Key Concepts from Day 1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9:40 AM - 9:50 AM		Lesson: Culture Techniques and Limitations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9:5 0AM - 10:00 AM	Review results of plates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10:00 AM - 10:15 AM	Lesson: Macroscopic particles in aquatic environments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10:15 AM - 10:30 AM	BREAK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10:30 AM - 10:45 AM	Introduce Daphnia Activity, Discuss Bioindicators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10:45 AM - 10:55 AM	Arrange groups for experiments, Set up cameras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10:45 AM - 11:45 AM	Daphnia Experiment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424242"/>
                </a:solidFill>
                <a:highlight>
                  <a:srgbClr val="FFFFFF"/>
                </a:highlight>
              </a:rPr>
              <a:t>11:45 AM - 12:00 PM	Debrief Activity, Discuss impact of environmental factors</a:t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42424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Objectives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116" name="Google Shape;116;p27"/>
          <p:cNvSpPr txBox="1"/>
          <p:nvPr>
            <p:ph idx="1" type="body"/>
          </p:nvPr>
        </p:nvSpPr>
        <p:spPr>
          <a:xfrm>
            <a:off x="216300" y="863550"/>
            <a:ext cx="8711400" cy="3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1. Contextualize the following terms and concepts within a relevant model system (for example, the photic zone of a marine ecosystem) -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ecology; evolution; biotic and abiotic; community; ecosystem; symbioses (mutualism, commensalism, parasitism); niche; competition; interdependence; diversity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2. Describe complex ecological interactions across scales of size in marine bodies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3. Highlight the importance of the microbiome within the marine ocean ecosystem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4. Discuss how these microbes can be visualized and further characterized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Guiding Questions</a:t>
            </a:r>
            <a:r>
              <a:rPr lang="en"/>
              <a:t> </a:t>
            </a:r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397350" y="872400"/>
            <a:ext cx="83493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1. What is an ecosystem?</a:t>
            </a:r>
            <a:endParaRPr sz="18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2. Where do these ecosystems persist? In the gut? Soil? Ocean? </a:t>
            </a:r>
            <a:endParaRPr sz="18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3. What is the functions of a microbiomes, and more specifically, of the ocean microbiome?</a:t>
            </a:r>
            <a:endParaRPr sz="18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4. How are global changes (climate change; rapid urbanization; pollution; ocean acidification) affecting these systems? What are the long- and short-results of these perturbations? How can they be addressed?</a:t>
            </a:r>
            <a:endParaRPr sz="18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5. What are the broader environmental impacts stemming from microbiome alterations?</a:t>
            </a:r>
            <a:endParaRPr sz="1800"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/>
        </p:nvSpPr>
        <p:spPr>
          <a:xfrm>
            <a:off x="151950" y="1071750"/>
            <a:ext cx="8840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What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is ecology? </a:t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Where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is ecology?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</a:t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What is your relationship, your </a:t>
            </a:r>
            <a:r>
              <a:rPr b="1"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connection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, with ecology?</a:t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30"/>
          <p:cNvPicPr preferRelativeResize="0"/>
          <p:nvPr/>
        </p:nvPicPr>
        <p:blipFill rotWithShape="1">
          <a:blip r:embed="rId3">
            <a:alphaModFix/>
          </a:blip>
          <a:srcRect b="15241" l="-2302" r="1302" t="1104"/>
          <a:stretch/>
        </p:blipFill>
        <p:spPr>
          <a:xfrm>
            <a:off x="-213325" y="0"/>
            <a:ext cx="935732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0"/>
          <p:cNvSpPr txBox="1"/>
          <p:nvPr/>
        </p:nvSpPr>
        <p:spPr>
          <a:xfrm>
            <a:off x="119200" y="126500"/>
            <a:ext cx="20949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Ecology</a:t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EFEFEF"/>
              </a:highlight>
            </a:endParaRPr>
          </a:p>
        </p:txBody>
      </p:sp>
      <p:sp>
        <p:nvSpPr>
          <p:cNvPr id="134" name="Google Shape;134;p30"/>
          <p:cNvSpPr txBox="1"/>
          <p:nvPr/>
        </p:nvSpPr>
        <p:spPr>
          <a:xfrm>
            <a:off x="3907275" y="4067150"/>
            <a:ext cx="5051400" cy="8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concerns  </a:t>
            </a:r>
            <a:endParaRPr sz="1800">
              <a:solidFill>
                <a:schemeClr val="dk1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i. interacting  and </a:t>
            </a:r>
            <a:endParaRPr sz="1800">
              <a:solidFill>
                <a:schemeClr val="dk1"/>
              </a:solidFill>
              <a:highlight>
                <a:srgbClr val="F3F3F3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3F3F3"/>
                </a:highlight>
                <a:latin typeface="EB Garamond"/>
                <a:ea typeface="EB Garamond"/>
                <a:cs typeface="EB Garamond"/>
                <a:sym typeface="EB Garamond"/>
              </a:rPr>
              <a:t>ii. the transfer or transformation of energy 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38" y="1087025"/>
            <a:ext cx="8490727" cy="3516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1"/>
          <p:cNvSpPr txBox="1"/>
          <p:nvPr/>
        </p:nvSpPr>
        <p:spPr>
          <a:xfrm>
            <a:off x="326650" y="0"/>
            <a:ext cx="5077200" cy="7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Ecosystem as a complex web</a:t>
            </a:r>
            <a:endParaRPr sz="28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EDFF">
            <a:alpha val="44610"/>
          </a:srgbClr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What </a:t>
            </a:r>
            <a:r>
              <a:rPr b="1"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types of interactions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 occur in each example? </a:t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At what points is </a:t>
            </a:r>
            <a:r>
              <a:rPr b="1"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energy, currency being transferred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, and </a:t>
            </a:r>
            <a:r>
              <a:rPr b="1"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how</a:t>
            </a: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? What, exactly, is the energy being transferred? </a:t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How do the representations of ecology differ? </a:t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400">
              <a:solidFill>
                <a:schemeClr val="dk1"/>
              </a:solidFill>
              <a:highlight>
                <a:srgbClr val="FFFFFF"/>
              </a:highlight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chemeClr val="dk1"/>
                </a:solidFill>
                <a:highlight>
                  <a:srgbClr val="FFFFFF"/>
                </a:highlight>
                <a:latin typeface="EB Garamond"/>
                <a:ea typeface="EB Garamond"/>
                <a:cs typeface="EB Garamond"/>
                <a:sym typeface="EB Garamond"/>
              </a:rPr>
              <a:t>What is the role of humans, their processes, in each, if any?</a:t>
            </a:r>
            <a:endParaRPr sz="2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3"/>
          <p:cNvPicPr preferRelativeResize="0"/>
          <p:nvPr/>
        </p:nvPicPr>
        <p:blipFill rotWithShape="1">
          <a:blip r:embed="rId3">
            <a:alphaModFix/>
          </a:blip>
          <a:srcRect b="14951" l="1390" r="1380" t="2764"/>
          <a:stretch/>
        </p:blipFill>
        <p:spPr>
          <a:xfrm>
            <a:off x="0" y="0"/>
            <a:ext cx="9144000" cy="5133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